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9" r:id="rId3"/>
    <p:sldId id="278" r:id="rId4"/>
    <p:sldId id="279" r:id="rId5"/>
    <p:sldId id="260" r:id="rId6"/>
    <p:sldId id="270" r:id="rId7"/>
    <p:sldId id="286" r:id="rId8"/>
    <p:sldId id="287" r:id="rId9"/>
    <p:sldId id="288" r:id="rId10"/>
    <p:sldId id="276" r:id="rId11"/>
    <p:sldId id="25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8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3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04-02-2020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753760" cy="720000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902208" y="1476000"/>
            <a:ext cx="8607552" cy="4680000"/>
          </a:xfrm>
        </p:spPr>
        <p:txBody>
          <a:bodyPr/>
          <a:lstStyle/>
          <a:p>
            <a:r>
              <a:rPr lang="nl-NL" dirty="0"/>
              <a:t>Ga verder met de opdracht kostprijsberekening</a:t>
            </a:r>
          </a:p>
          <a:p>
            <a:r>
              <a:rPr lang="nl-NL" dirty="0"/>
              <a:t>Lees de opdracht goed</a:t>
            </a:r>
          </a:p>
          <a:p>
            <a:r>
              <a:rPr lang="nl-NL" dirty="0"/>
              <a:t>Volg de stappen</a:t>
            </a:r>
          </a:p>
          <a:p>
            <a:endParaRPr lang="nl-NL" dirty="0"/>
          </a:p>
          <a:p>
            <a:r>
              <a:rPr lang="nl-NL" dirty="0"/>
              <a:t>Huiswerk: lees </a:t>
            </a:r>
            <a:r>
              <a:rPr lang="nl-NL" dirty="0" err="1"/>
              <a:t>hfst</a:t>
            </a:r>
            <a:r>
              <a:rPr lang="nl-NL" dirty="0"/>
              <a:t> 5 van de brochure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8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66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/>
          </a:bodyPr>
          <a:lstStyle/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30032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 fontScale="62500" lnSpcReduction="20000"/>
          </a:bodyPr>
          <a:lstStyle/>
          <a:p>
            <a:r>
              <a:rPr lang="nl-NL" sz="4800" dirty="0"/>
              <a:t>Kostprijs	</a:t>
            </a:r>
            <a:r>
              <a:rPr lang="nl-NL" sz="4800" dirty="0">
                <a:sym typeface="Wingdings" panose="05000000000000000000" pitchFamily="2" charset="2"/>
              </a:rPr>
              <a:t> Segers</a:t>
            </a:r>
          </a:p>
          <a:p>
            <a:endParaRPr lang="nl-NL" sz="4800" dirty="0"/>
          </a:p>
          <a:p>
            <a:r>
              <a:rPr lang="nl-NL" sz="4800" dirty="0"/>
              <a:t>Offertes  </a:t>
            </a:r>
            <a:r>
              <a:rPr lang="nl-NL" sz="4800" dirty="0">
                <a:sym typeface="Wingdings" panose="05000000000000000000" pitchFamily="2" charset="2"/>
              </a:rPr>
              <a:t>  Segers</a:t>
            </a:r>
          </a:p>
          <a:p>
            <a:endParaRPr lang="nl-NL" sz="4800" dirty="0">
              <a:sym typeface="Wingdings" panose="05000000000000000000" pitchFamily="2" charset="2"/>
            </a:endParaRPr>
          </a:p>
          <a:p>
            <a:r>
              <a:rPr lang="nl-NL" sz="4800" dirty="0">
                <a:sym typeface="Wingdings" panose="05000000000000000000" pitchFamily="2" charset="2"/>
              </a:rPr>
              <a:t>Optimaliseren teeltbedrijf  Boer</a:t>
            </a:r>
            <a:endParaRPr lang="nl-NL" sz="4800" dirty="0"/>
          </a:p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40483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8055744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Oriënterende opdracht: marktgericht teeltplan</a:t>
            </a:r>
          </a:p>
          <a:p>
            <a:pPr marL="342900" indent="-342900"/>
            <a:r>
              <a:rPr lang="nl-NL" dirty="0"/>
              <a:t>Hanteren KWINGIDS</a:t>
            </a:r>
          </a:p>
          <a:p>
            <a:pPr marL="342900" indent="-342900"/>
            <a:r>
              <a:rPr lang="nl-NL" dirty="0"/>
              <a:t>Kennismaking met saldoberekeningen</a:t>
            </a:r>
          </a:p>
          <a:p>
            <a:pPr marL="342900" indent="-342900"/>
            <a:r>
              <a:rPr lang="nl-NL" dirty="0"/>
              <a:t>Inleidende begrippen</a:t>
            </a:r>
          </a:p>
          <a:p>
            <a:pPr marL="342900" indent="-342900"/>
            <a:r>
              <a:rPr lang="nl-NL" dirty="0"/>
              <a:t>Kostprijsberekening in de praktijk</a:t>
            </a:r>
          </a:p>
          <a:p>
            <a:r>
              <a:rPr lang="nl-NL" dirty="0"/>
              <a:t>		Productkosten</a:t>
            </a:r>
          </a:p>
          <a:p>
            <a:pPr lvl="1"/>
            <a:r>
              <a:rPr lang="nl-NL" dirty="0"/>
              <a:t>		Arbeidskosten</a:t>
            </a:r>
          </a:p>
          <a:p>
            <a:pPr lvl="1"/>
            <a:r>
              <a:rPr lang="nl-NL" dirty="0"/>
              <a:t>		Bedrijfskosten</a:t>
            </a:r>
          </a:p>
          <a:p>
            <a:pPr lvl="1"/>
            <a:r>
              <a:rPr lang="nl-NL" dirty="0"/>
              <a:t>		Wat nog meer in de kostprijsberekening</a:t>
            </a:r>
          </a:p>
          <a:p>
            <a:endParaRPr lang="nl-NL" dirty="0"/>
          </a:p>
          <a:p>
            <a:pPr marL="342900" lvl="1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185792" y="1536960"/>
            <a:ext cx="8153280" cy="4680000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Werken aan de opdracht ( stap 2 + stap 3 + stap 4)</a:t>
            </a:r>
          </a:p>
          <a:p>
            <a:pPr indent="0">
              <a:buNone/>
            </a:pPr>
            <a:endParaRPr lang="nl-NL" dirty="0"/>
          </a:p>
          <a:p>
            <a:pPr marL="342900" lvl="1" indent="-342900"/>
            <a:r>
              <a:rPr lang="nl-NL" dirty="0"/>
              <a:t>	- stap 2: Berekenen arbeidskosten</a:t>
            </a:r>
          </a:p>
          <a:p>
            <a:pPr marL="342900" lvl="1" indent="-342900"/>
            <a:r>
              <a:rPr lang="nl-NL" dirty="0"/>
              <a:t>	- stap 3: Berekenen kosten vlottende productiemiddelen</a:t>
            </a:r>
          </a:p>
          <a:p>
            <a:pPr marL="342900" lvl="1" indent="-342900"/>
            <a:r>
              <a:rPr lang="nl-NL" dirty="0"/>
              <a:t>	- stap 4: Berekenen kosten duurzame productiemiddelen</a:t>
            </a:r>
          </a:p>
          <a:p>
            <a:pPr marL="342900" lvl="1" indent="-342900"/>
            <a:endParaRPr lang="nl-NL" dirty="0"/>
          </a:p>
          <a:p>
            <a:pPr marL="342900" indent="-342900"/>
            <a:r>
              <a:rPr lang="nl-NL" dirty="0"/>
              <a:t>Voorbeelden staan in de brochure in hoofdstuk 3</a:t>
            </a:r>
          </a:p>
          <a:p>
            <a:pPr marL="342900" indent="-342900"/>
            <a:r>
              <a:rPr lang="nl-NL" dirty="0"/>
              <a:t>Zie ook: </a:t>
            </a:r>
            <a:r>
              <a:rPr lang="nl-NL" dirty="0" err="1"/>
              <a:t>kwingids</a:t>
            </a:r>
            <a:r>
              <a:rPr lang="nl-NL" dirty="0"/>
              <a:t>, saldoberekeningen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Huiswerk: lezen hoofdstuk 5 van de brochure</a:t>
            </a:r>
          </a:p>
          <a:p>
            <a:pPr marL="342900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9577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48832" cy="720000"/>
          </a:xfrm>
        </p:spPr>
        <p:txBody>
          <a:bodyPr>
            <a:normAutofit/>
          </a:bodyPr>
          <a:lstStyle/>
          <a:p>
            <a:r>
              <a:rPr lang="nl-NL" dirty="0"/>
              <a:t>Voorbeeld azalea: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b="1" u="sng" dirty="0"/>
              <a:t>Productkosten</a:t>
            </a:r>
          </a:p>
          <a:p>
            <a:pPr indent="0">
              <a:buNone/>
            </a:pPr>
            <a:r>
              <a:rPr lang="nl-NL" dirty="0"/>
              <a:t>	pot 12cm:	€0,05</a:t>
            </a:r>
          </a:p>
          <a:p>
            <a:pPr indent="0">
              <a:buNone/>
            </a:pPr>
            <a:r>
              <a:rPr lang="nl-NL" dirty="0"/>
              <a:t>	potgrond:	€0,05</a:t>
            </a:r>
          </a:p>
          <a:p>
            <a:pPr indent="0">
              <a:buNone/>
            </a:pPr>
            <a:r>
              <a:rPr lang="nl-NL" dirty="0"/>
              <a:t>	4 stekken:	€0,04</a:t>
            </a:r>
          </a:p>
          <a:p>
            <a:pPr indent="0">
              <a:buNone/>
            </a:pPr>
            <a:r>
              <a:rPr lang="nl-NL" dirty="0"/>
              <a:t>	</a:t>
            </a:r>
            <a:r>
              <a:rPr lang="nl-NL" u="sng" dirty="0"/>
              <a:t>verkooptray:	€0,01</a:t>
            </a:r>
          </a:p>
          <a:p>
            <a:pPr indent="0">
              <a:buNone/>
            </a:pPr>
            <a:r>
              <a:rPr lang="nl-NL" dirty="0"/>
              <a:t>	</a:t>
            </a:r>
            <a:r>
              <a:rPr lang="nl-NL" b="1" dirty="0"/>
              <a:t>Totaal:	€0,15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682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48832" cy="720000"/>
          </a:xfrm>
        </p:spPr>
        <p:txBody>
          <a:bodyPr>
            <a:normAutofit/>
          </a:bodyPr>
          <a:lstStyle/>
          <a:p>
            <a:r>
              <a:rPr lang="nl-NL" dirty="0"/>
              <a:t>Voorbeeld azalea: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b="1" u="sng" dirty="0"/>
              <a:t>arbeidskosten</a:t>
            </a:r>
          </a:p>
          <a:p>
            <a:pPr indent="0">
              <a:buNone/>
            </a:pPr>
            <a:r>
              <a:rPr lang="nl-NL" dirty="0"/>
              <a:t>	stekken:			€0,04</a:t>
            </a:r>
          </a:p>
          <a:p>
            <a:pPr indent="0">
              <a:buNone/>
            </a:pPr>
            <a:r>
              <a:rPr lang="nl-NL" dirty="0"/>
              <a:t>	toppen +verplaatsen:	€0,025</a:t>
            </a:r>
          </a:p>
          <a:p>
            <a:pPr indent="0">
              <a:buNone/>
            </a:pPr>
            <a:r>
              <a:rPr lang="nl-NL" dirty="0"/>
              <a:t>	toppen + wijder zetten:	€0,025</a:t>
            </a:r>
          </a:p>
          <a:p>
            <a:pPr indent="0">
              <a:buNone/>
            </a:pPr>
            <a:r>
              <a:rPr lang="nl-NL" dirty="0"/>
              <a:t>	koelcel in/uit	:		€0,025</a:t>
            </a:r>
          </a:p>
          <a:p>
            <a:pPr indent="0">
              <a:buNone/>
            </a:pPr>
            <a:r>
              <a:rPr lang="nl-NL" dirty="0"/>
              <a:t>	in bloei krijgen:		€0,025</a:t>
            </a:r>
          </a:p>
          <a:p>
            <a:pPr indent="0">
              <a:buNone/>
            </a:pPr>
            <a:r>
              <a:rPr lang="nl-NL" dirty="0"/>
              <a:t>	</a:t>
            </a:r>
            <a:r>
              <a:rPr lang="nl-NL" u="sng" dirty="0" err="1"/>
              <a:t>verkoopklaarmaken</a:t>
            </a:r>
            <a:r>
              <a:rPr lang="nl-NL" u="sng" dirty="0"/>
              <a:t>:	€0,025</a:t>
            </a:r>
          </a:p>
          <a:p>
            <a:pPr indent="0">
              <a:buNone/>
            </a:pPr>
            <a:r>
              <a:rPr lang="nl-NL" dirty="0"/>
              <a:t>	</a:t>
            </a:r>
            <a:r>
              <a:rPr lang="nl-NL" b="1" dirty="0"/>
              <a:t>Totaal:			€0,265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3847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48832" cy="720000"/>
          </a:xfrm>
        </p:spPr>
        <p:txBody>
          <a:bodyPr>
            <a:normAutofit/>
          </a:bodyPr>
          <a:lstStyle/>
          <a:p>
            <a:r>
              <a:rPr lang="nl-NL" dirty="0"/>
              <a:t>Voorbeeld azalea: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b="1" u="sng" dirty="0"/>
              <a:t>bedrijfskosten</a:t>
            </a:r>
          </a:p>
          <a:p>
            <a:pPr indent="0">
              <a:buNone/>
            </a:pPr>
            <a:r>
              <a:rPr lang="nl-NL" dirty="0"/>
              <a:t>	</a:t>
            </a:r>
            <a:r>
              <a:rPr lang="nl-NL" b="1" dirty="0"/>
              <a:t>Totaal:			€0,41</a:t>
            </a:r>
          </a:p>
          <a:p>
            <a:pPr indent="0">
              <a:buNone/>
            </a:pPr>
            <a:endParaRPr lang="nl-NL" b="1" dirty="0"/>
          </a:p>
          <a:p>
            <a:pPr indent="0">
              <a:buNone/>
            </a:pPr>
            <a:r>
              <a:rPr lang="nl-NL" b="1" dirty="0"/>
              <a:t>Zie blz. 54, 55, 56 van de brochure</a:t>
            </a:r>
          </a:p>
          <a:p>
            <a:pPr indent="0">
              <a:buNone/>
            </a:pPr>
            <a:endParaRPr lang="nl-NL" b="1" dirty="0"/>
          </a:p>
          <a:p>
            <a:pPr indent="0">
              <a:buNone/>
            </a:pPr>
            <a:endParaRPr lang="nl-NL" b="1" dirty="0"/>
          </a:p>
          <a:p>
            <a:pPr indent="0">
              <a:buNone/>
            </a:pPr>
            <a:r>
              <a:rPr lang="nl-NL" b="1" dirty="0"/>
              <a:t>Totale kosten: €0,15+ €0,30+€0,41= €0,86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2031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02528" cy="720000"/>
          </a:xfrm>
        </p:spPr>
        <p:txBody>
          <a:bodyPr>
            <a:normAutofit/>
          </a:bodyPr>
          <a:lstStyle/>
          <a:p>
            <a:r>
              <a:rPr lang="nl-NL" dirty="0"/>
              <a:t>Waarom kostprijsberekening?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756000" y="1402080"/>
            <a:ext cx="9814464" cy="475392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nl-NL" dirty="0"/>
              <a:t>Optimaliseren</a:t>
            </a:r>
          </a:p>
          <a:p>
            <a:pPr lvl="1"/>
            <a:r>
              <a:rPr lang="nl-NL" dirty="0"/>
              <a:t>	op welke posten kan je op een (verantwoorde) manier</a:t>
            </a:r>
          </a:p>
          <a:p>
            <a:pPr lvl="1"/>
            <a:r>
              <a:rPr lang="nl-NL" dirty="0"/>
              <a:t> 	bezuinigen?</a:t>
            </a:r>
          </a:p>
          <a:p>
            <a:pPr marL="457200" indent="-457200">
              <a:buAutoNum type="arabicPeriod"/>
            </a:pPr>
            <a:r>
              <a:rPr lang="nl-NL" dirty="0"/>
              <a:t>Voorcalculatie</a:t>
            </a:r>
          </a:p>
          <a:p>
            <a:pPr lvl="2" indent="0">
              <a:buNone/>
            </a:pPr>
            <a:r>
              <a:rPr lang="nl-NL" dirty="0"/>
              <a:t>Wat kan(moet) je vragen/krijgen voor je product</a:t>
            </a:r>
          </a:p>
          <a:p>
            <a:pPr marL="457200" indent="-457200">
              <a:buAutoNum type="arabicPeriod"/>
            </a:pPr>
            <a:r>
              <a:rPr lang="nl-NL" dirty="0"/>
              <a:t>Nacalculatie</a:t>
            </a:r>
          </a:p>
          <a:p>
            <a:pPr lvl="2" indent="0">
              <a:buNone/>
            </a:pPr>
            <a:r>
              <a:rPr lang="nl-NL" dirty="0"/>
              <a:t>Wat heb je verdiend?</a:t>
            </a:r>
          </a:p>
          <a:p>
            <a:pPr lvl="2" indent="0">
              <a:buNone/>
            </a:pPr>
            <a:r>
              <a:rPr lang="nl-NL" dirty="0"/>
              <a:t>Is de teelt rendabel?</a:t>
            </a:r>
          </a:p>
          <a:p>
            <a:pPr marL="457200" indent="-457200">
              <a:buAutoNum type="arabicPeriod"/>
            </a:pPr>
            <a:r>
              <a:rPr lang="nl-NL" dirty="0"/>
              <a:t>Simulatie bedrijfsbeslissingen</a:t>
            </a:r>
          </a:p>
          <a:p>
            <a:pPr lvl="2" indent="0">
              <a:buNone/>
            </a:pPr>
            <a:r>
              <a:rPr lang="nl-NL" dirty="0"/>
              <a:t>Berekenen wat de gevolgen zijn voor je kostprijs bij aanpassingen in de bedrijfsvoering</a:t>
            </a:r>
          </a:p>
          <a:p>
            <a:pPr marL="457200" indent="-457200">
              <a:buAutoNum type="arabicPeriod"/>
            </a:pPr>
            <a:r>
              <a:rPr lang="nl-NL" dirty="0"/>
              <a:t>Onderhandelen</a:t>
            </a:r>
          </a:p>
          <a:p>
            <a:pPr lvl="2" indent="0">
              <a:buNone/>
            </a:pPr>
            <a:r>
              <a:rPr lang="nl-NL" dirty="0"/>
              <a:t>Met leveranciers</a:t>
            </a:r>
          </a:p>
          <a:p>
            <a:pPr lvl="2" indent="0">
              <a:buNone/>
            </a:pPr>
            <a:r>
              <a:rPr lang="nl-NL" dirty="0"/>
              <a:t>Met klanten</a:t>
            </a:r>
          </a:p>
          <a:p>
            <a:pPr lvl="2" indent="0">
              <a:buNone/>
            </a:pPr>
            <a:r>
              <a:rPr lang="nl-NL" dirty="0"/>
              <a:t>Je weet je ondergrens</a:t>
            </a:r>
          </a:p>
        </p:txBody>
      </p:sp>
    </p:spTree>
    <p:extLst>
      <p:ext uri="{BB962C8B-B14F-4D97-AF65-F5344CB8AC3E}">
        <p14:creationId xmlns:p14="http://schemas.microsoft.com/office/powerpoint/2010/main" val="38229037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340</TotalTime>
  <Words>357</Words>
  <Application>Microsoft Macintosh PowerPoint</Application>
  <PresentationFormat>Breedbeeld</PresentationFormat>
  <Paragraphs>77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Optimaliseren, periode 15  </vt:lpstr>
      <vt:lpstr>Optimaliseren, periode 15  </vt:lpstr>
      <vt:lpstr>Kostprijs: Wat hebben we gedaan?</vt:lpstr>
      <vt:lpstr>Kostprijs: Wat gaan we doen?</vt:lpstr>
      <vt:lpstr>Voorbeeld azalea:</vt:lpstr>
      <vt:lpstr>Voorbeeld azalea:</vt:lpstr>
      <vt:lpstr>Voorbeeld azalea:</vt:lpstr>
      <vt:lpstr>Waarom kostprijsberekening?</vt:lpstr>
      <vt:lpstr>opdracht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Piet Segers</cp:lastModifiedBy>
  <cp:revision>74</cp:revision>
  <dcterms:created xsi:type="dcterms:W3CDTF">2018-09-27T09:40:51Z</dcterms:created>
  <dcterms:modified xsi:type="dcterms:W3CDTF">2020-02-04T18:41:01Z</dcterms:modified>
</cp:coreProperties>
</file>